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0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290" r:id="rId21"/>
    <p:sldId id="29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scadia Code" panose="020B0609020000020004" pitchFamily="49" charset="0"/>
      <p:regular r:id="rId28"/>
      <p:bold r:id="rId29"/>
      <p:italic r:id="rId30"/>
      <p:boldItalic r:id="rId31"/>
    </p:embeddedFont>
    <p:embeddedFont>
      <p:font typeface="Cordia New" panose="020B0304020202020204" pitchFamily="34" charset="-34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12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002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34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81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67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362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197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24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214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80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4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62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64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131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52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1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5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1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54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7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3479" r="3479"/>
          <a:stretch/>
        </p:blipFill>
        <p:spPr>
          <a:xfrm>
            <a:off x="-77400" y="-43574"/>
            <a:ext cx="18442800" cy="103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23400" y="6228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8742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9144000" y="-250"/>
            <a:ext cx="9144000" cy="94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>
            <a:off x="623400" y="39850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Font typeface="Roboto"/>
              <a:buNone/>
              <a:defRPr sz="24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623400" y="449070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6228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5600"/>
              <a:buFont typeface="Roboto"/>
              <a:buNone/>
              <a:defRPr sz="56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904013"/>
            <a:ext cx="17041200" cy="7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3600"/>
              <a:buFont typeface="Roboto"/>
              <a:buChar char="●"/>
              <a:defRPr sz="36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●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●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9525025"/>
            <a:ext cx="18288000" cy="761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496" y="365760"/>
            <a:ext cx="5788152" cy="8662169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this code to the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OnAfterInstall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 so that your service shows a description in the service manager listing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CC0C-CA60-87E1-65A9-42BA6B15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2" y="2686457"/>
            <a:ext cx="11603155" cy="61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9496" y="365760"/>
            <a:ext cx="5788152" cy="8662169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this code to the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OnAfterInstall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 so that your service shows a description in the service manager listing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CC0C-CA60-87E1-65A9-42BA6B157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2" y="2686457"/>
            <a:ext cx="11603155" cy="616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3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608" y="4588889"/>
            <a:ext cx="5788152" cy="3733553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most Windows systems you need to install the service as Administrator or you will get an error message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806C3-A586-81A9-C466-0A67F839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4" y="2422822"/>
            <a:ext cx="6452511" cy="1408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18F85-09A7-147C-9E50-8E3495D00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272" y="5243423"/>
            <a:ext cx="3876190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7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BD772-E436-AD15-4926-5E390736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329" y="2849002"/>
            <a:ext cx="15006778" cy="3798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846" y="2181490"/>
            <a:ext cx="4690872" cy="1042416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it like this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37691-C691-4C04-E48B-930F29876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346" y="6976642"/>
            <a:ext cx="5351713" cy="2066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700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EFD312-0D54-1DF1-A812-F44A504019F3}"/>
              </a:ext>
            </a:extLst>
          </p:cNvPr>
          <p:cNvSpPr txBox="1">
            <a:spLocks/>
          </p:cNvSpPr>
          <p:nvPr/>
        </p:nvSpPr>
        <p:spPr>
          <a:xfrm>
            <a:off x="839920" y="2176042"/>
            <a:ext cx="10544359" cy="635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 are:</a:t>
            </a:r>
          </a:p>
          <a:p>
            <a:endParaRPr lang="en-US" sz="4000" spc="-100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/INSTALL</a:t>
            </a:r>
          </a:p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/UNINSTALL</a:t>
            </a:r>
          </a:p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/SILENT (paired with the above)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5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EFD312-0D54-1DF1-A812-F44A504019F3}"/>
              </a:ext>
            </a:extLst>
          </p:cNvPr>
          <p:cNvSpPr txBox="1">
            <a:spLocks/>
          </p:cNvSpPr>
          <p:nvPr/>
        </p:nvSpPr>
        <p:spPr>
          <a:xfrm>
            <a:off x="839920" y="2176042"/>
            <a:ext cx="14174528" cy="186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start it running manually, use </a:t>
            </a:r>
            <a:r>
              <a:rPr lang="en-US" sz="4000" b="1" spc="-1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NET START THESERVICENAME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E48F1-46E0-7FDD-4875-CBF3EE51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85" y="3885812"/>
            <a:ext cx="16492629" cy="4719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15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EFD312-0D54-1DF1-A812-F44A504019F3}"/>
              </a:ext>
            </a:extLst>
          </p:cNvPr>
          <p:cNvSpPr txBox="1">
            <a:spLocks/>
          </p:cNvSpPr>
          <p:nvPr/>
        </p:nvSpPr>
        <p:spPr>
          <a:xfrm>
            <a:off x="839920" y="2176042"/>
            <a:ext cx="14174528" cy="186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start it running manually, use </a:t>
            </a:r>
            <a:r>
              <a:rPr lang="en-US" sz="4000" b="1" spc="-100" dirty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NET START THESERVICENAME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3AB52-FC88-9657-844D-2AF3AD1C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2" y="3765382"/>
            <a:ext cx="16658318" cy="45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0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EFD312-0D54-1DF1-A812-F44A504019F3}"/>
              </a:ext>
            </a:extLst>
          </p:cNvPr>
          <p:cNvSpPr txBox="1">
            <a:spLocks/>
          </p:cNvSpPr>
          <p:nvPr/>
        </p:nvSpPr>
        <p:spPr>
          <a:xfrm>
            <a:off x="839920" y="2761258"/>
            <a:ext cx="16469672" cy="388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get some feedback use your favorite logging service such as LoggerPro from MVP Daniele Teti: </a:t>
            </a:r>
            <a:r>
              <a:rPr lang="en-US" sz="4000" b="1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https://github.com/danieleteti/loggerpro</a:t>
            </a:r>
          </a:p>
          <a:p>
            <a:endParaRPr lang="en-US" sz="4000" b="1" spc="-100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Grijjy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https://github.com/grijjy/GrijjyCloudLogger</a:t>
            </a:r>
          </a:p>
          <a:p>
            <a:endParaRPr lang="en-US" sz="4000" spc="-1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CD0397-2288-6E7C-E454-5591790958D0}"/>
              </a:ext>
            </a:extLst>
          </p:cNvPr>
          <p:cNvSpPr txBox="1">
            <a:spLocks/>
          </p:cNvSpPr>
          <p:nvPr/>
        </p:nvSpPr>
        <p:spPr>
          <a:xfrm>
            <a:off x="839920" y="6104914"/>
            <a:ext cx="16469672" cy="186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use the </a:t>
            </a:r>
            <a:r>
              <a:rPr lang="en-US" sz="4000" b="1" spc="-1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TService.LogMessageMethod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will emit to the Windows Event Log</a:t>
            </a:r>
            <a:endParaRPr lang="en-US" sz="4000" b="1" spc="-1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2110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107C7F-9F54-5A75-6FCF-B14B54CD6EB6}"/>
              </a:ext>
            </a:extLst>
          </p:cNvPr>
          <p:cNvSpPr txBox="1">
            <a:spLocks/>
          </p:cNvSpPr>
          <p:nvPr/>
        </p:nvSpPr>
        <p:spPr>
          <a:xfrm>
            <a:off x="717140" y="2029967"/>
            <a:ext cx="16469672" cy="1865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use </a:t>
            </a:r>
            <a:r>
              <a:rPr lang="en-US" sz="4000" b="1" spc="-1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OutputDebugString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which will print to the Debug Console</a:t>
            </a:r>
            <a:endParaRPr lang="en-US" sz="4000" b="1" spc="-1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F9288-9302-432E-8CAC-618CCC23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631" y="4190094"/>
            <a:ext cx="11123809" cy="3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107C7F-9F54-5A75-6FCF-B14B54CD6EB6}"/>
              </a:ext>
            </a:extLst>
          </p:cNvPr>
          <p:cNvSpPr txBox="1">
            <a:spLocks/>
          </p:cNvSpPr>
          <p:nvPr/>
        </p:nvSpPr>
        <p:spPr>
          <a:xfrm>
            <a:off x="263144" y="2321502"/>
            <a:ext cx="12397385" cy="263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SysInternals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 excellent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DebugView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to see </a:t>
            </a:r>
            <a:r>
              <a:rPr lang="en-US" sz="4000" i="1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debug console output</a:t>
            </a:r>
          </a:p>
          <a:p>
            <a:endParaRPr lang="en-US" sz="4000" spc="-100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https://learn.microsoft.com/en-us/sysinternals/downloads/debugview</a:t>
            </a:r>
            <a:endParaRPr lang="en-US" sz="4000" b="1" spc="-100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b="1" spc="-100" dirty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B433D-F004-88C8-E794-A58DA1E3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949" y="222292"/>
            <a:ext cx="5264907" cy="4496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1EE31-6861-064A-D3A3-258E4B82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3144" y="4863536"/>
            <a:ext cx="13612314" cy="44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E47B49F6-2F4B-115F-E1DC-E3BF1FCFB008}"/>
              </a:ext>
            </a:extLst>
          </p:cNvPr>
          <p:cNvSpPr txBox="1"/>
          <p:nvPr/>
        </p:nvSpPr>
        <p:spPr>
          <a:xfrm>
            <a:off x="8564880" y="3049210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about.me/</a:t>
            </a:r>
            <a:r>
              <a:rPr lang="en-US" sz="2000" dirty="0" err="1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8;p15">
            <a:extLst>
              <a:ext uri="{FF2B5EF4-FFF2-40B4-BE49-F238E27FC236}">
                <a16:creationId xmlns:a16="http://schemas.microsoft.com/office/drawing/2014/main" id="{B098F380-C3B8-D4D7-7557-1621A90D9D75}"/>
              </a:ext>
            </a:extLst>
          </p:cNvPr>
          <p:cNvSpPr txBox="1"/>
          <p:nvPr/>
        </p:nvSpPr>
        <p:spPr>
          <a:xfrm>
            <a:off x="428286" y="8617670"/>
            <a:ext cx="7972764" cy="553968"/>
          </a:xfrm>
          <a:prstGeom prst="rect">
            <a:avLst/>
          </a:prstGeom>
          <a:solidFill>
            <a:srgbClr val="3494BA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tinyurl.com/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delphiqlservices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2" descr="Twitter Logo transparent PNG - StickPNG">
            <a:extLst>
              <a:ext uri="{FF2B5EF4-FFF2-40B4-BE49-F238E27FC236}">
                <a16:creationId xmlns:a16="http://schemas.microsoft.com/office/drawing/2014/main" id="{481A39AA-FE84-0948-BDC3-52D412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180" y="4857135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C0142E3-30D4-32B3-B932-93EA0634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3180" y="5146283"/>
            <a:ext cx="376776" cy="37677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pic>
        <p:nvPicPr>
          <p:cNvPr id="2" name="Picture 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376FBC2-F65B-E849-FFA8-48110DF23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857" y="2279860"/>
            <a:ext cx="5154549" cy="515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 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E1B99-E5F3-8640-AA0E-4529E4D025DF}"/>
              </a:ext>
            </a:extLst>
          </p:cNvPr>
          <p:cNvSpPr txBox="1"/>
          <p:nvPr/>
        </p:nvSpPr>
        <p:spPr>
          <a:xfrm>
            <a:off x="1981397" y="3077425"/>
            <a:ext cx="13398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your apps on a Raspberry Pi? There is a solution for that, and it works today.</a:t>
            </a:r>
          </a:p>
        </p:txBody>
      </p: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1813DE2A-61A4-0A80-E637-50EEE2082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3100744"/>
            <a:ext cx="914400" cy="914400"/>
          </a:xfrm>
          <a:prstGeom prst="rect">
            <a:avLst/>
          </a:prstGeom>
        </p:spPr>
      </p:pic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203908EA-50C4-CAAC-F29D-BCDC6D83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456239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2FF80-9DC0-44F1-DBEB-2802DF3D7413}"/>
              </a:ext>
            </a:extLst>
          </p:cNvPr>
          <p:cNvSpPr txBox="1"/>
          <p:nvPr/>
        </p:nvSpPr>
        <p:spPr>
          <a:xfrm>
            <a:off x="1030421" y="2242910"/>
            <a:ext cx="1322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NOTHING you can’t do using RAD Studio with Delphi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85FFA-412F-E4F5-9A4E-D7F3D758C5AB}"/>
              </a:ext>
            </a:extLst>
          </p:cNvPr>
          <p:cNvSpPr txBox="1"/>
          <p:nvPr/>
        </p:nvSpPr>
        <p:spPr>
          <a:xfrm>
            <a:off x="2011680" y="4512894"/>
            <a:ext cx="12456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on a cheap Amazon Fire tablet? Target Android – it will run just fine!</a:t>
            </a:r>
          </a:p>
        </p:txBody>
      </p:sp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E9AD3FA8-19A4-3A5E-F8FB-909DCDB8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592746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49071-A2AB-F80C-5492-27E1DCDA5C35}"/>
              </a:ext>
            </a:extLst>
          </p:cNvPr>
          <p:cNvSpPr txBox="1"/>
          <p:nvPr/>
        </p:nvSpPr>
        <p:spPr>
          <a:xfrm>
            <a:off x="2011680" y="5896254"/>
            <a:ext cx="12456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Windows, macOS (Intel and Arm), iOS, Android, even the web from a SINGLE code base and project? Yes, it’s absolutely a fact</a:t>
            </a:r>
          </a:p>
        </p:txBody>
      </p:sp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2506FFD9-D4A6-B4E8-8566-716698525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" y="725944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65B116-4440-1FAD-79A3-52A07C2D4CC0}"/>
              </a:ext>
            </a:extLst>
          </p:cNvPr>
          <p:cNvSpPr txBox="1"/>
          <p:nvPr/>
        </p:nvSpPr>
        <p:spPr>
          <a:xfrm>
            <a:off x="2072640" y="7191654"/>
            <a:ext cx="12456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running even after the whole operating system has been upgraded without needing any new downloads or reconfiguration? Yes. 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That’s why I choose Delphi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A83F4E4-0535-75EF-AEB1-3726926E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739" y="5702669"/>
            <a:ext cx="2387138" cy="2579776"/>
          </a:xfrm>
          <a:prstGeom prst="rect">
            <a:avLst/>
          </a:prstGeom>
        </p:spPr>
      </p:pic>
      <p:pic>
        <p:nvPicPr>
          <p:cNvPr id="18" name="Picture 1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75266643-892F-991B-AB3C-AF188451A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8456" y="2422486"/>
            <a:ext cx="2570183" cy="24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E47B49F6-2F4B-115F-E1DC-E3BF1FCFB008}"/>
              </a:ext>
            </a:extLst>
          </p:cNvPr>
          <p:cNvSpPr txBox="1"/>
          <p:nvPr/>
        </p:nvSpPr>
        <p:spPr>
          <a:xfrm>
            <a:off x="7028688" y="3296098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about.me/</a:t>
            </a:r>
            <a:r>
              <a:rPr lang="en-US" sz="2000" dirty="0" err="1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8;p15">
            <a:extLst>
              <a:ext uri="{FF2B5EF4-FFF2-40B4-BE49-F238E27FC236}">
                <a16:creationId xmlns:a16="http://schemas.microsoft.com/office/drawing/2014/main" id="{B098F380-C3B8-D4D7-7557-1621A90D9D75}"/>
              </a:ext>
            </a:extLst>
          </p:cNvPr>
          <p:cNvSpPr txBox="1"/>
          <p:nvPr/>
        </p:nvSpPr>
        <p:spPr>
          <a:xfrm>
            <a:off x="428286" y="8617670"/>
            <a:ext cx="7944190" cy="553968"/>
          </a:xfrm>
          <a:prstGeom prst="rect">
            <a:avLst/>
          </a:prstGeom>
          <a:solidFill>
            <a:srgbClr val="3494BA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tinyurl.com/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delphiqlservices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2" descr="Twitter Logo transparent PNG - StickPNG">
            <a:extLst>
              <a:ext uri="{FF2B5EF4-FFF2-40B4-BE49-F238E27FC236}">
                <a16:creationId xmlns:a16="http://schemas.microsoft.com/office/drawing/2014/main" id="{481A39AA-FE84-0948-BDC3-52D412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988" y="5104023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C0142E3-30D4-32B3-B932-93EA0634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66988" y="5393171"/>
            <a:ext cx="376776" cy="37677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4D2750-25F7-B6E0-6092-2BE0F6715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857" y="2279860"/>
            <a:ext cx="5154549" cy="515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12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2" y="2441448"/>
            <a:ext cx="7982782" cy="6574536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Windows services are GREAT if you have a use for them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can run even when the user is logged out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are especially useful for activities which need to run on a server without any direct user interactions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4EE17-837F-8454-90C1-8DA108B5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68281"/>
            <a:ext cx="8891318" cy="7079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93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232" y="2764051"/>
            <a:ext cx="9545079" cy="2772641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get them to launch automatically when the computer starts (this is the default)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they can be made to launch manually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03350-2455-EC56-5059-BDC24B1F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4" y="2251987"/>
            <a:ext cx="3866667" cy="4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1FA7-1334-9146-9191-AB09A5B2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3001" y="4766587"/>
            <a:ext cx="3866667" cy="4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7368B0-FC03-A6F7-A377-4E4D034B314C}"/>
              </a:ext>
            </a:extLst>
          </p:cNvPr>
          <p:cNvSpPr txBox="1">
            <a:spLocks/>
          </p:cNvSpPr>
          <p:nvPr/>
        </p:nvSpPr>
        <p:spPr>
          <a:xfrm>
            <a:off x="6123442" y="6583678"/>
            <a:ext cx="7821238" cy="209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default they run as a ‘fake’ user called the ‘service user’ but you can override that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57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2" y="2441448"/>
            <a:ext cx="7982782" cy="6574536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create one </a:t>
            </a:r>
            <a:r>
              <a:rPr lang="en-US" sz="4000" b="1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really easily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RAD Studio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file, new, Windows, Windows service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B07B9-C0F9-CDF6-72C4-EBAAECBFD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58857" y="2614985"/>
            <a:ext cx="8114286" cy="597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81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2" y="5266944"/>
            <a:ext cx="16971334" cy="3749040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 say “yes” to this message – it’s asking you if you want to use the VCL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do!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A619A-7A42-64FD-392C-ADD9D7DC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33" y="3113646"/>
            <a:ext cx="11333333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8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2" y="2441448"/>
            <a:ext cx="4224598" cy="6574536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wizard will create an ‘empty’ Windows service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has basic service functionality but doesn’t really do much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05B2E-3412-1547-6163-27A696F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35" y="2304152"/>
            <a:ext cx="12390174" cy="630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22" y="2441448"/>
            <a:ext cx="4224598" cy="6574536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 unit is the one with the </a:t>
            </a:r>
            <a:r>
              <a:rPr lang="en-US" sz="4000" b="1" spc="-100" dirty="0" err="1">
                <a:solidFill>
                  <a:srgbClr val="3494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TService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it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OnStart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OnStop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OnExecute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4000" spc="-100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OnPause</a:t>
            </a:r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events are what you’ll need most</a:t>
            </a:r>
            <a:b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C76C1-438F-A9E6-C38A-32252372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51" y="2189499"/>
            <a:ext cx="12155144" cy="64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5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839921" y="726458"/>
            <a:ext cx="811205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 look: The benefits of Windows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298" y="2157876"/>
            <a:ext cx="10076758" cy="4078332"/>
          </a:xfrm>
        </p:spPr>
        <p:txBody>
          <a:bodyPr>
            <a:noAutofit/>
          </a:bodyPr>
          <a:lstStyle/>
          <a:p>
            <a:r>
              <a:rPr lang="en-US" sz="4000" spc="-1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 tip: Change the name and the DisplayName of the service so you can identify it in the Windows service manager</a:t>
            </a:r>
            <a:endParaRPr lang="en-US" sz="4000" spc="-100" dirty="0">
              <a:solidFill>
                <a:srgbClr val="3494BA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55256-56F5-0F4C-9AF2-D78A3F68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1" y="2560212"/>
            <a:ext cx="6533961" cy="61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66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724</Words>
  <Application>Microsoft Office PowerPoint</Application>
  <PresentationFormat>Custom</PresentationFormat>
  <Paragraphs>68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Cascadia Code</vt:lpstr>
      <vt:lpstr>Calibri</vt:lpstr>
      <vt:lpstr>Arial</vt:lpstr>
      <vt:lpstr>Roboto</vt:lpstr>
      <vt:lpstr>Courier New</vt:lpstr>
      <vt:lpstr>Cordia New</vt:lpstr>
      <vt:lpstr>Open Sans</vt:lpstr>
      <vt:lpstr>Simple Light</vt:lpstr>
      <vt:lpstr>PowerPoint Presentation</vt:lpstr>
      <vt:lpstr>PowerPoint Presentation</vt:lpstr>
      <vt:lpstr>Windows services are GREAT if you have a use for them  They can run even when the user is logged out  They are especially useful for activities which need to run on a server without any direct user interactions</vt:lpstr>
      <vt:lpstr>You can get them to launch automatically when the computer starts (this is the default)  Or they can be made to launch manually</vt:lpstr>
      <vt:lpstr>You can create one really easily with RAD Studio  Select file, new, Windows, Windows service</vt:lpstr>
      <vt:lpstr>Just say “yes” to this message – it’s asking you if you want to use the VCL  You do!</vt:lpstr>
      <vt:lpstr>The wizard will create an ‘empty’ Windows service  It has basic service functionality but doesn’t really do much</vt:lpstr>
      <vt:lpstr>The key unit is the one with the TService in it  The OnStart, OnStop, OnExecute, and OnPause events are what you’ll need most </vt:lpstr>
      <vt:lpstr>Pro tip: Change the name and the DisplayName of the service so you can identify it in the Windows service manager</vt:lpstr>
      <vt:lpstr>Add this code to the OnAfterInstall event so that your service shows a description in the service manager listing</vt:lpstr>
      <vt:lpstr>Add this code to the OnAfterInstall event so that your service shows a description in the service manager listing</vt:lpstr>
      <vt:lpstr>On most Windows systems you need to install the service as Administrator or you will get an error message</vt:lpstr>
      <vt:lpstr>Do it like this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Ian Barker</cp:lastModifiedBy>
  <cp:revision>3</cp:revision>
  <dcterms:modified xsi:type="dcterms:W3CDTF">2023-02-14T00:30:32Z</dcterms:modified>
</cp:coreProperties>
</file>